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860" r:id="rId3"/>
    <p:sldId id="861" r:id="rId4"/>
    <p:sldId id="862" r:id="rId5"/>
    <p:sldId id="863" r:id="rId6"/>
    <p:sldId id="864" r:id="rId7"/>
    <p:sldId id="865" r:id="rId8"/>
    <p:sldId id="86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5</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29225" y="701749"/>
            <a:ext cx="10943453" cy="1402818"/>
          </a:xfrm>
          <a:prstGeom prst="rect">
            <a:avLst/>
          </a:prstGeom>
        </p:spPr>
      </p:pic>
      <p:pic>
        <p:nvPicPr>
          <p:cNvPr id="4" name="新趋势题型-4字.eps" descr="id:2147500408;FounderCES"/>
          <p:cNvPicPr/>
          <p:nvPr/>
        </p:nvPicPr>
        <p:blipFill>
          <a:blip r:embed="rId3"/>
          <a:stretch>
            <a:fillRect/>
          </a:stretch>
        </p:blipFill>
        <p:spPr>
          <a:xfrm>
            <a:off x="3764662" y="2273715"/>
            <a:ext cx="4896544" cy="589310"/>
          </a:xfrm>
          <a:prstGeom prst="rect">
            <a:avLst/>
          </a:prstGeom>
        </p:spPr>
      </p:pic>
      <p:sp>
        <p:nvSpPr>
          <p:cNvPr id="5" name="内容占位符 1"/>
          <p:cNvSpPr txBox="1">
            <a:spLocks/>
          </p:cNvSpPr>
          <p:nvPr/>
        </p:nvSpPr>
        <p:spPr bwMode="auto">
          <a:xfrm>
            <a:off x="982638" y="2069901"/>
            <a:ext cx="107291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5850890"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阅读填表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550590" y="3007571"/>
            <a:ext cx="3024336" cy="790377"/>
          </a:xfrm>
          <a:prstGeom prst="rect">
            <a:avLst/>
          </a:prstGeom>
        </p:spPr>
      </p:pic>
      <p:sp>
        <p:nvSpPr>
          <p:cNvPr id="11" name="内容占位符 1"/>
          <p:cNvSpPr>
            <a:spLocks noGrp="1"/>
          </p:cNvSpPr>
          <p:nvPr>
            <p:ph idx="1"/>
          </p:nvPr>
        </p:nvSpPr>
        <p:spPr>
          <a:xfrm>
            <a:off x="360854" y="2959068"/>
            <a:ext cx="11485848" cy="2585323"/>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是一篇说明文。文章主要介绍了都江堰灌溉系统的起源、结构、功能以及其对成都平原的重要意义</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9783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Throughout history, every time many other parts of Sichuan Province suffered from floods, Dujiangyan stayed safe. The over-2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year-old Dujiangyan Irrigation System works well even today. It’s really a wonder of the world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实验原创.eps" descr="id:2147501717;FounderCES"/>
          <p:cNvPicPr/>
          <p:nvPr/>
        </p:nvPicPr>
        <p:blipFill>
          <a:blip r:embed="rId2"/>
          <a:stretch>
            <a:fillRect/>
          </a:stretch>
        </p:blipFill>
        <p:spPr>
          <a:xfrm>
            <a:off x="1414686" y="980728"/>
            <a:ext cx="1923415" cy="488315"/>
          </a:xfrm>
          <a:prstGeom prst="rect">
            <a:avLst/>
          </a:prstGeom>
        </p:spPr>
      </p:pic>
    </p:spTree>
    <p:extLst>
      <p:ext uri="{BB962C8B-B14F-4D97-AF65-F5344CB8AC3E}">
        <p14:creationId xmlns:p14="http://schemas.microsoft.com/office/powerpoint/2010/main" val="3615784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92145"/>
          </a:xfrm>
        </p:spPr>
        <p:txBody>
          <a:bodyPr/>
          <a:lstStyle/>
          <a:p>
            <a:pPr indent="715963" hangingPunct="0">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Dujiangyan Irrigation System is on the Chengdu Plain of the Minjiang River. It was built during the Warring States Period. At that time, the Minjiang River, which brought a lot of water from the mountains, caused serious flooding problems. Li Bing, the local governor, and his son figured out a way to help. In</a:t>
            </a: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stead of building a dam, they used a new method</a:t>
            </a:r>
            <a:r>
              <a:rPr lang="zh-CN"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dividing the water. That’s how the Dujiangyan Irrigation System was </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a:t>
            </a:r>
            <a:endParaRPr lang="zh-CN" altLang="zh-CN" sz="34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8135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76672"/>
            <a:ext cx="11485848" cy="6041462"/>
          </a:xfrm>
        </p:spPr>
        <p:txBody>
          <a:bodyPr/>
          <a:lstStyle/>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Irrigation System has three main parts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Yuzui, Feishayan, and Baopingkou. Each has its own job.</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Yuzui, the Minjiang River is divided into the inner and outer rivers. The outer river carries away floodwater, while the inner river provides water for the Chengdu Plain for daily use. The water flowing through Yuzui often has lots of sand. That’s where Feishayan comes into play. It helps to remove the sand. Baopingkou controls the water flow to the Chengdu </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Plain.</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1190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Dujiangyan plays an important role in protecting the Chengdu Plain and serving the local people. In 2000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Dujiangyan was listed as a World Cultural Heritage by UNESCO, showing its importance to both China and the world.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9983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06574" y="869931"/>
          <a:ext cx="11377264" cy="3429000"/>
        </p:xfrm>
        <a:graphic>
          <a:graphicData uri="http://schemas.openxmlformats.org/drawingml/2006/table">
            <a:tbl>
              <a:tblPr firstRow="1" firstCol="1" bandRow="1"/>
              <a:tblGrid>
                <a:gridCol w="1037606">
                  <a:extLst>
                    <a:ext uri="{9D8B030D-6E8A-4147-A177-3AD203B41FA5}">
                      <a16:colId xmlns:a16="http://schemas.microsoft.com/office/drawing/2014/main" val="4053189107"/>
                    </a:ext>
                  </a:extLst>
                </a:gridCol>
                <a:gridCol w="10339658">
                  <a:extLst>
                    <a:ext uri="{9D8B030D-6E8A-4147-A177-3AD203B41FA5}">
                      <a16:colId xmlns:a16="http://schemas.microsoft.com/office/drawing/2014/main" val="234374643"/>
                    </a:ext>
                  </a:extLst>
                </a:gridCol>
              </a:tblGrid>
              <a:tr h="411451">
                <a:tc gridSpan="2">
                  <a:txBody>
                    <a:bodyPr/>
                    <a:lstStyle/>
                    <a:p>
                      <a:pPr algn="ctr" hangingPunct="0">
                        <a:lnSpc>
                          <a:spcPct val="150000"/>
                        </a:lnSpc>
                        <a:spcAft>
                          <a:spcPts val="0"/>
                        </a:spcAft>
                      </a:pP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Dujiangyan</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335" marR="333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29847790"/>
                  </a:ext>
                </a:extLst>
              </a:tr>
              <a:tr h="822902">
                <a:tc>
                  <a:txBody>
                    <a:bodyPr/>
                    <a:lstStyle/>
                    <a:p>
                      <a:pPr algn="just" hangingPunct="0">
                        <a:lnSpc>
                          <a:spcPct val="150000"/>
                        </a:lnSpc>
                        <a:spcAft>
                          <a:spcPts val="0"/>
                        </a:spcAft>
                      </a:pP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ancient</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irrigation</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system</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a:t>
                      </a:r>
                      <a:r>
                        <a:rPr lang="en-US" sz="3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dirty="0" smtClean="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30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0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years</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history.</a:t>
                      </a:r>
                      <a:endParaRPr 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335" marR="333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6866874"/>
                  </a:ext>
                </a:extLst>
              </a:tr>
              <a:tr h="822902">
                <a:tc>
                  <a:txBody>
                    <a:bodyPr/>
                    <a:lstStyle/>
                    <a:p>
                      <a:pPr algn="just" hangingPunct="0">
                        <a:lnSpc>
                          <a:spcPct val="150000"/>
                        </a:lnSpc>
                        <a:spcAft>
                          <a:spcPts val="0"/>
                        </a:spcAft>
                      </a:pP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built</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prevent</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flooding</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provide</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water</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local</a:t>
                      </a:r>
                      <a:r>
                        <a:rPr lang="en-US" sz="30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endParaRPr 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335" marR="333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1504921"/>
                  </a:ext>
                </a:extLst>
              </a:tr>
            </a:tbl>
          </a:graphicData>
        </a:graphic>
      </p:graphicFrame>
      <p:sp>
        <p:nvSpPr>
          <p:cNvPr id="2" name="矩形 1"/>
          <p:cNvSpPr/>
          <p:nvPr/>
        </p:nvSpPr>
        <p:spPr>
          <a:xfrm>
            <a:off x="9406709" y="1632287"/>
            <a:ext cx="1340432" cy="553998"/>
          </a:xfrm>
          <a:prstGeom prst="rect">
            <a:avLst/>
          </a:prstGeom>
        </p:spPr>
        <p:txBody>
          <a:bodyPr wrap="none">
            <a:spAutoFit/>
          </a:bodyPr>
          <a:lstStyle/>
          <a:p>
            <a:r>
              <a:rPr lang="en-US" altLang="zh-CN" sz="3000" dirty="0"/>
              <a:t>2</a:t>
            </a:r>
            <a:r>
              <a:rPr lang="zh-CN" altLang="zh-CN" sz="3000" dirty="0">
                <a:cs typeface="Times New Roman" panose="02020603050405020304" pitchFamily="18" charset="0"/>
              </a:rPr>
              <a:t>，</a:t>
            </a:r>
            <a:r>
              <a:rPr lang="en-US" altLang="zh-CN" sz="3000" dirty="0"/>
              <a:t>000</a:t>
            </a:r>
            <a:endParaRPr lang="zh-CN" altLang="en-US" sz="3000" dirty="0"/>
          </a:p>
        </p:txBody>
      </p:sp>
      <p:sp>
        <p:nvSpPr>
          <p:cNvPr id="4" name="内容占位符 1"/>
          <p:cNvSpPr>
            <a:spLocks noGrp="1"/>
          </p:cNvSpPr>
          <p:nvPr>
            <p:ph idx="1"/>
          </p:nvPr>
        </p:nvSpPr>
        <p:spPr>
          <a:xfrm>
            <a:off x="360854" y="4236200"/>
            <a:ext cx="11485848" cy="2169825"/>
          </a:xfrm>
        </p:spPr>
        <p:txBody>
          <a:bodyPr/>
          <a:lstStyle/>
          <a:p>
            <a:pPr algn="dist" hangingPunct="0">
              <a:spcAft>
                <a:spcPts val="0"/>
              </a:spcAft>
            </a:pPr>
            <a:r>
              <a:rPr lang="en-US" altLang="zh-CN" sz="30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pc="-10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根据文中的</a:t>
            </a:r>
            <a:r>
              <a:rPr lang="en-US" altLang="zh-CN" sz="3000"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over-2</a:t>
            </a:r>
            <a:r>
              <a:rPr lang="zh-CN" altLang="zh-CN" sz="3000"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spc="-1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year-old Dujiangyan </a:t>
            </a:r>
            <a:endParaRPr lang="en-US" altLang="zh-CN" sz="30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Irrigation </a:t>
            </a:r>
            <a:r>
              <a:rPr lang="en-US"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System works well even today.”</a:t>
            </a:r>
            <a:r>
              <a:rPr lang="zh-CN"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可知，都江堰灌溉系统已有超过</a:t>
            </a:r>
            <a:r>
              <a:rPr lang="en-US"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年的历史。故填</a:t>
            </a:r>
            <a:r>
              <a:rPr lang="en-US"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sz="3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007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nvPr>
        </p:nvGraphicFramePr>
        <p:xfrm>
          <a:off x="406574" y="920928"/>
          <a:ext cx="11377264" cy="1913424"/>
        </p:xfrm>
        <a:graphic>
          <a:graphicData uri="http://schemas.openxmlformats.org/drawingml/2006/table">
            <a:tbl>
              <a:tblPr firstRow="1" firstCol="1" bandRow="1"/>
              <a:tblGrid>
                <a:gridCol w="1037606">
                  <a:extLst>
                    <a:ext uri="{9D8B030D-6E8A-4147-A177-3AD203B41FA5}">
                      <a16:colId xmlns:a16="http://schemas.microsoft.com/office/drawing/2014/main" val="4053189107"/>
                    </a:ext>
                  </a:extLst>
                </a:gridCol>
                <a:gridCol w="10339658">
                  <a:extLst>
                    <a:ext uri="{9D8B030D-6E8A-4147-A177-3AD203B41FA5}">
                      <a16:colId xmlns:a16="http://schemas.microsoft.com/office/drawing/2014/main" val="234374643"/>
                    </a:ext>
                  </a:extLst>
                </a:gridCol>
              </a:tblGrid>
              <a:tr h="1913424">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How</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Yuzui</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helps</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Minjiang</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River</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into</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two</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parts.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Feishayan</a:t>
                      </a:r>
                      <a:r>
                        <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helps</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remove</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u="sng" spc="-100" baseline="0"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spc="-100"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spc="-100" baseline="0"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water.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Baopingkou</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helps</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B0F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water</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flow</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Chengdu</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Plain.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335" marR="333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9360349"/>
                  </a:ext>
                </a:extLst>
              </a:tr>
            </a:tbl>
          </a:graphicData>
        </a:graphic>
      </p:graphicFrame>
      <p:sp>
        <p:nvSpPr>
          <p:cNvPr id="2" name="矩形 1"/>
          <p:cNvSpPr/>
          <p:nvPr/>
        </p:nvSpPr>
        <p:spPr>
          <a:xfrm>
            <a:off x="4078982" y="1116067"/>
            <a:ext cx="987771" cy="461665"/>
          </a:xfrm>
          <a:prstGeom prst="rect">
            <a:avLst/>
          </a:prstGeom>
        </p:spPr>
        <p:txBody>
          <a:bodyPr wrap="none">
            <a:spAutoFit/>
          </a:bodyPr>
          <a:lstStyle/>
          <a:p>
            <a:r>
              <a:rPr lang="en-US" altLang="zh-CN" sz="2400"/>
              <a:t>divide</a:t>
            </a:r>
            <a:endParaRPr lang="zh-CN" altLang="en-US" sz="2400"/>
          </a:p>
        </p:txBody>
      </p:sp>
      <p:sp>
        <p:nvSpPr>
          <p:cNvPr id="4" name="矩形 3"/>
          <p:cNvSpPr/>
          <p:nvPr/>
        </p:nvSpPr>
        <p:spPr>
          <a:xfrm>
            <a:off x="5519142" y="1674025"/>
            <a:ext cx="801823" cy="461665"/>
          </a:xfrm>
          <a:prstGeom prst="rect">
            <a:avLst/>
          </a:prstGeom>
        </p:spPr>
        <p:txBody>
          <a:bodyPr wrap="none">
            <a:spAutoFit/>
          </a:bodyPr>
          <a:lstStyle/>
          <a:p>
            <a:r>
              <a:rPr lang="en-US" altLang="zh-CN" sz="2400" dirty="0"/>
              <a:t>sand</a:t>
            </a:r>
            <a:endParaRPr lang="zh-CN" altLang="en-US" sz="2400" dirty="0"/>
          </a:p>
        </p:txBody>
      </p:sp>
      <p:sp>
        <p:nvSpPr>
          <p:cNvPr id="5" name="矩形 4"/>
          <p:cNvSpPr/>
          <p:nvPr/>
        </p:nvSpPr>
        <p:spPr>
          <a:xfrm>
            <a:off x="4691258" y="2222929"/>
            <a:ext cx="1118448" cy="461665"/>
          </a:xfrm>
          <a:prstGeom prst="rect">
            <a:avLst/>
          </a:prstGeom>
        </p:spPr>
        <p:txBody>
          <a:bodyPr wrap="none">
            <a:spAutoFit/>
          </a:bodyPr>
          <a:lstStyle/>
          <a:p>
            <a:r>
              <a:rPr lang="en-US" altLang="zh-CN" sz="2400" dirty="0"/>
              <a:t>control</a:t>
            </a:r>
            <a:endParaRPr lang="zh-CN" altLang="en-US" sz="2400" dirty="0"/>
          </a:p>
        </p:txBody>
      </p:sp>
      <p:sp>
        <p:nvSpPr>
          <p:cNvPr id="6" name="内容占位符 1"/>
          <p:cNvSpPr>
            <a:spLocks noGrp="1"/>
          </p:cNvSpPr>
          <p:nvPr>
            <p:ph idx="1"/>
          </p:nvPr>
        </p:nvSpPr>
        <p:spPr>
          <a:xfrm>
            <a:off x="360854" y="2852458"/>
            <a:ext cx="11485848" cy="1130246"/>
          </a:xfrm>
        </p:spPr>
        <p:txBody>
          <a:bodyPr/>
          <a:lstStyle/>
          <a:p>
            <a:pPr hangingPunct="0">
              <a:spcAft>
                <a:spcPts val="0"/>
              </a:spcAft>
            </a:pPr>
            <a:r>
              <a:rPr lang="en-US" altLang="zh-CN" sz="24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根据文中的</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Yuzui, the Minjiang River is divided into the inner and outer rivers.”</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可知，鱼嘴的作用是将岷江分为内江和外江。故填</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divide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34566" y="393305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根据文中的</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“That’s where Feishayan comes into play. It helps to remove the sand.”</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可知，飞沙堰的功能是去除水流中的沙子。故填</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sand</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79415" y="498115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根据文中的</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“Baopingkou controls the water flow to the Chengdu Plain.”</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可知，宝瓶口的作用是控制水流。故填</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control</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998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build="p"/>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460</Words>
  <Application>Microsoft Office PowerPoint</Application>
  <PresentationFormat>自定义</PresentationFormat>
  <Paragraphs>27</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